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8" r:id="rId6"/>
    <p:sldId id="269" r:id="rId7"/>
    <p:sldId id="270" r:id="rId8"/>
    <p:sldId id="271" r:id="rId9"/>
    <p:sldId id="272" r:id="rId10"/>
    <p:sldId id="274" r:id="rId11"/>
    <p:sldId id="27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898377-A993-4FAD-9413-6A92ACBA5B92}" v="43" dt="2020-01-10T14:33:48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04" autoAdjust="0"/>
  </p:normalViewPr>
  <p:slideViewPr>
    <p:cSldViewPr>
      <p:cViewPr varScale="1">
        <p:scale>
          <a:sx n="83" d="100"/>
          <a:sy n="83" d="100"/>
        </p:scale>
        <p:origin x="163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7334F-FFA7-433F-8D5D-3BE22F7BEDBC}" type="datetimeFigureOut">
              <a:rPr lang="nl-NL" smtClean="0"/>
              <a:pPr/>
              <a:t>10-1-2020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36F88-B98D-4B57-A40F-18EF62FA5A0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88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5669F-5C22-4877-986F-ED97DB1852CF}" type="datetimeFigureOut">
              <a:rPr lang="nl-NL" smtClean="0"/>
              <a:pPr/>
              <a:t>10-1-2020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D4868-2447-4F40-B781-02EC7EF0A031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89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Korte instructie voor het aanpassen van de foto in de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titeldia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228600" lvl="0" indent="-228600">
              <a:buFont typeface="+mj-lt"/>
              <a:buAutoNum type="arabicPeriod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 naar Beeld en klik op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Diamodel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Kies de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titeldia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 met je rechtermuis op het blauwe vlak en selecteer Naar achtergrond</a:t>
            </a:r>
          </a:p>
          <a:p>
            <a:pPr marL="228600" lvl="0" indent="-228600">
              <a:buFont typeface="+mj-lt"/>
              <a:buAutoNum type="arabicPeriod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foto komt nu op de voorgrond en is te verwijderen en te vervangen</a:t>
            </a:r>
          </a:p>
          <a:p>
            <a:pPr marL="228600" lvl="0" indent="-228600">
              <a:buFont typeface="+mj-lt"/>
              <a:buAutoNum type="arabicPeriod"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Klik op Modelweergave sluiten om terug te gaan naar de normale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weergave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D4868-2447-4F40-B781-02EC7EF0A031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417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79"/>
          <a:stretch/>
        </p:blipFill>
        <p:spPr>
          <a:xfrm>
            <a:off x="6143667" y="0"/>
            <a:ext cx="6217029" cy="615288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424" y="692696"/>
            <a:ext cx="5568619" cy="15121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1424" y="2348880"/>
            <a:ext cx="6336704" cy="230425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488" y="4800600"/>
            <a:ext cx="931303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487488" y="612775"/>
            <a:ext cx="931303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487488" y="5367338"/>
            <a:ext cx="931303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13480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5808" y="274638"/>
            <a:ext cx="9628651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43028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430283" cy="3951288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327916" y="1535113"/>
            <a:ext cx="489654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327916" y="2174875"/>
            <a:ext cx="4896543" cy="3951288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23392" y="1484785"/>
            <a:ext cx="10945216" cy="464137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Heading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1412776"/>
            <a:ext cx="12192000" cy="4392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62" r:id="rId7"/>
    <p:sldLayoutId id="2147483654" r:id="rId8"/>
    <p:sldLayoutId id="2147483655" r:id="rId9"/>
    <p:sldLayoutId id="2147483656" r:id="rId10"/>
    <p:sldLayoutId id="2147483657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13" Type="http://schemas.openxmlformats.org/officeDocument/2006/relationships/image" Target="../media/image32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12" Type="http://schemas.openxmlformats.org/officeDocument/2006/relationships/image" Target="../media/image3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424" y="692696"/>
            <a:ext cx="6480720" cy="1512168"/>
          </a:xfrm>
        </p:spPr>
        <p:txBody>
          <a:bodyPr>
            <a:normAutofit fontScale="90000"/>
          </a:bodyPr>
          <a:lstStyle/>
          <a:p>
            <a:r>
              <a:rPr lang="nl-NL" dirty="0"/>
              <a:t>Interdisciplinair project</a:t>
            </a:r>
            <a:br>
              <a:rPr lang="nl-NL" dirty="0"/>
            </a:br>
            <a:r>
              <a:rPr lang="nl-NL" dirty="0"/>
              <a:t>Bouwkunde en</a:t>
            </a:r>
            <a:br>
              <a:rPr lang="nl-NL" dirty="0"/>
            </a:br>
            <a:r>
              <a:rPr lang="nl-NL" dirty="0"/>
              <a:t>Installatie en elektro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07568" y="3501009"/>
            <a:ext cx="5040560" cy="2304256"/>
          </a:xfrm>
        </p:spPr>
        <p:txBody>
          <a:bodyPr/>
          <a:lstStyle/>
          <a:p>
            <a:r>
              <a:rPr lang="nl-NL" dirty="0"/>
              <a:t>Week 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D3705-50A4-46CD-B372-2F9CF6B1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kostprijsberekening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316C024-25DB-4B41-9FD0-FDCBE3579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7408" y="1700808"/>
            <a:ext cx="6408711" cy="576064"/>
          </a:xfrm>
        </p:spPr>
        <p:txBody>
          <a:bodyPr>
            <a:normAutofit/>
          </a:bodyPr>
          <a:lstStyle/>
          <a:p>
            <a:r>
              <a:rPr lang="nl-NL" dirty="0"/>
              <a:t>Als eerste selecteer je met je groep een camper</a:t>
            </a:r>
          </a:p>
        </p:txBody>
      </p:sp>
      <p:pic>
        <p:nvPicPr>
          <p:cNvPr id="12" name="Afbeelding 11" descr="Afbeelding met vrachtwagen, buiten, weg, transport&#10;&#10;Automatisch gegenereerde beschrijving">
            <a:extLst>
              <a:ext uri="{FF2B5EF4-FFF2-40B4-BE49-F238E27FC236}">
                <a16:creationId xmlns:a16="http://schemas.microsoft.com/office/drawing/2014/main" id="{19F2E96A-6F43-4115-9EF8-8D8F27E4D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60" y="2316480"/>
            <a:ext cx="6507480" cy="2225040"/>
          </a:xfrm>
          <a:prstGeom prst="rect">
            <a:avLst/>
          </a:prstGeom>
        </p:spPr>
      </p:pic>
      <p:pic>
        <p:nvPicPr>
          <p:cNvPr id="14" name="Afbeelding 13" descr="Afbeelding met zitten, tafel, paraplu, vrachtwagen&#10;&#10;Automatisch gegenereerde beschrijving">
            <a:extLst>
              <a:ext uri="{FF2B5EF4-FFF2-40B4-BE49-F238E27FC236}">
                <a16:creationId xmlns:a16="http://schemas.microsoft.com/office/drawing/2014/main" id="{A765B653-C974-4DA1-BB6C-AC7446ABA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0" y="2235755"/>
            <a:ext cx="6957060" cy="3863340"/>
          </a:xfrm>
          <a:prstGeom prst="rect">
            <a:avLst/>
          </a:prstGeom>
        </p:spPr>
      </p:pic>
      <p:pic>
        <p:nvPicPr>
          <p:cNvPr id="16" name="Afbeelding 15" descr="Afbeelding met weg, buiten, vrachtwagen, transport&#10;&#10;Automatisch gegenereerde beschrijving">
            <a:extLst>
              <a:ext uri="{FF2B5EF4-FFF2-40B4-BE49-F238E27FC236}">
                <a16:creationId xmlns:a16="http://schemas.microsoft.com/office/drawing/2014/main" id="{80C8DF09-AA3A-4A08-A32F-8DF024A2F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06" y="908720"/>
            <a:ext cx="7606989" cy="5584758"/>
          </a:xfrm>
          <a:prstGeom prst="rect">
            <a:avLst/>
          </a:prstGeom>
        </p:spPr>
      </p:pic>
      <p:pic>
        <p:nvPicPr>
          <p:cNvPr id="18" name="Afbeelding 17" descr="Afbeelding met gebouw, vrachtwagen, buiten, geparkeerd&#10;&#10;Automatisch gegenereerde beschrijving">
            <a:extLst>
              <a:ext uri="{FF2B5EF4-FFF2-40B4-BE49-F238E27FC236}">
                <a16:creationId xmlns:a16="http://schemas.microsoft.com/office/drawing/2014/main" id="{4B01FCC0-7BF5-48F8-BD8C-9AD8C0476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99" y="401859"/>
            <a:ext cx="9441400" cy="6181503"/>
          </a:xfrm>
          <a:prstGeom prst="rect">
            <a:avLst/>
          </a:prstGeom>
        </p:spPr>
      </p:pic>
      <p:pic>
        <p:nvPicPr>
          <p:cNvPr id="20" name="Afbeelding 19" descr="Afbeelding met transport, gebouw, zitten, wit&#10;&#10;Automatisch gegenereerde beschrijving">
            <a:extLst>
              <a:ext uri="{FF2B5EF4-FFF2-40B4-BE49-F238E27FC236}">
                <a16:creationId xmlns:a16="http://schemas.microsoft.com/office/drawing/2014/main" id="{7AC289BE-06D5-4EF3-8453-3B865B346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906" y="89207"/>
            <a:ext cx="2819006" cy="2126744"/>
          </a:xfrm>
          <a:prstGeom prst="rect">
            <a:avLst/>
          </a:prstGeom>
        </p:spPr>
      </p:pic>
      <p:pic>
        <p:nvPicPr>
          <p:cNvPr id="22" name="Afbeelding 21" descr="Afbeelding met binnen, plafond, keuken, gebouw&#10;&#10;Automatisch gegenereerde beschrijving">
            <a:extLst>
              <a:ext uri="{FF2B5EF4-FFF2-40B4-BE49-F238E27FC236}">
                <a16:creationId xmlns:a16="http://schemas.microsoft.com/office/drawing/2014/main" id="{11F849CB-F788-4CDC-92EC-813CB5F912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103" y="3643287"/>
            <a:ext cx="4014152" cy="3036793"/>
          </a:xfrm>
          <a:prstGeom prst="rect">
            <a:avLst/>
          </a:prstGeom>
        </p:spPr>
      </p:pic>
      <p:pic>
        <p:nvPicPr>
          <p:cNvPr id="24" name="Afbeelding 23" descr="Afbeelding met auto, rood, bus, kamer&#10;&#10;Automatisch gegenereerde beschrijving">
            <a:extLst>
              <a:ext uri="{FF2B5EF4-FFF2-40B4-BE49-F238E27FC236}">
                <a16:creationId xmlns:a16="http://schemas.microsoft.com/office/drawing/2014/main" id="{68639C6F-4017-49C7-B615-417DE9BBC0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7" y="402856"/>
            <a:ext cx="1632669" cy="17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00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E5D82-764D-4B05-8ECC-D8EC9A65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kostprijsberekening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6561EE-D6F6-485D-9973-0D928A447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7646640" cy="639762"/>
          </a:xfrm>
        </p:spPr>
        <p:txBody>
          <a:bodyPr>
            <a:normAutofit/>
          </a:bodyPr>
          <a:lstStyle/>
          <a:p>
            <a:r>
              <a:rPr lang="nl-NL" dirty="0"/>
              <a:t>Als tweede bepaal je met elkaar de indeling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83D85B2-5D2E-43E7-B1BE-330B2A731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2705100"/>
            <a:ext cx="3779520" cy="1447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ED03215-2271-4019-9CBF-D97E5B863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98" y="2420888"/>
            <a:ext cx="6842760" cy="2606040"/>
          </a:xfrm>
          <a:prstGeom prst="rect">
            <a:avLst/>
          </a:prstGeom>
        </p:spPr>
      </p:pic>
      <p:pic>
        <p:nvPicPr>
          <p:cNvPr id="12" name="Afbeelding 11" descr="Afbeelding met schermafbeelding, tekst&#10;&#10;Automatisch gegenereerde beschrijving">
            <a:extLst>
              <a:ext uri="{FF2B5EF4-FFF2-40B4-BE49-F238E27FC236}">
                <a16:creationId xmlns:a16="http://schemas.microsoft.com/office/drawing/2014/main" id="{BB03AD3F-937B-4C9E-8D9B-95272619B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0"/>
            <a:ext cx="6977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7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E5D82-764D-4B05-8ECC-D8EC9A65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kostprijsberekening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6561EE-D6F6-485D-9973-0D928A447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7646640" cy="639762"/>
          </a:xfrm>
        </p:spPr>
        <p:txBody>
          <a:bodyPr>
            <a:normAutofit/>
          </a:bodyPr>
          <a:lstStyle/>
          <a:p>
            <a:r>
              <a:rPr lang="nl-NL" dirty="0"/>
              <a:t>Als derde bepaal je met elkaar de voorzieningen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2DC4A5-BD96-4DFE-9981-AEA93C29E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15" y="2174875"/>
            <a:ext cx="1242060" cy="1973580"/>
          </a:xfrm>
          <a:prstGeom prst="rect">
            <a:avLst/>
          </a:prstGeom>
        </p:spPr>
      </p:pic>
      <p:pic>
        <p:nvPicPr>
          <p:cNvPr id="7" name="Afbeelding 6" descr="Afbeelding met foto, zitten, zwart, wit&#10;&#10;Automatisch gegenereerde beschrijving">
            <a:extLst>
              <a:ext uri="{FF2B5EF4-FFF2-40B4-BE49-F238E27FC236}">
                <a16:creationId xmlns:a16="http://schemas.microsoft.com/office/drawing/2014/main" id="{0ACE5D1D-4EBA-4C09-A4CF-41435D36C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18" y="1367948"/>
            <a:ext cx="1188720" cy="1965960"/>
          </a:xfrm>
          <a:prstGeom prst="rect">
            <a:avLst/>
          </a:prstGeom>
        </p:spPr>
      </p:pic>
      <p:pic>
        <p:nvPicPr>
          <p:cNvPr id="9" name="Afbeelding 8" descr="Afbeelding met fornuis&#10;&#10;Automatisch gegenereerde beschrijving">
            <a:extLst>
              <a:ext uri="{FF2B5EF4-FFF2-40B4-BE49-F238E27FC236}">
                <a16:creationId xmlns:a16="http://schemas.microsoft.com/office/drawing/2014/main" id="{16246E96-7437-4175-B7BC-DA516EFF5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95" y="4123956"/>
            <a:ext cx="2651760" cy="2232660"/>
          </a:xfrm>
          <a:prstGeom prst="rect">
            <a:avLst/>
          </a:prstGeom>
        </p:spPr>
      </p:pic>
      <p:pic>
        <p:nvPicPr>
          <p:cNvPr id="11" name="Afbeelding 10" descr="Afbeelding met keukenapparaat, fornuis, geel, oven&#10;&#10;Automatisch gegenereerde beschrijving">
            <a:extLst>
              <a:ext uri="{FF2B5EF4-FFF2-40B4-BE49-F238E27FC236}">
                <a16:creationId xmlns:a16="http://schemas.microsoft.com/office/drawing/2014/main" id="{4E2915CB-3904-42DA-9BB4-BC2CFBF5D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86" y="2176335"/>
            <a:ext cx="2651760" cy="3154680"/>
          </a:xfrm>
          <a:prstGeom prst="rect">
            <a:avLst/>
          </a:prstGeom>
        </p:spPr>
      </p:pic>
      <p:pic>
        <p:nvPicPr>
          <p:cNvPr id="13" name="Afbeelding 12" descr="Afbeelding met licht&#10;&#10;Automatisch gegenereerde beschrijving">
            <a:extLst>
              <a:ext uri="{FF2B5EF4-FFF2-40B4-BE49-F238E27FC236}">
                <a16:creationId xmlns:a16="http://schemas.microsoft.com/office/drawing/2014/main" id="{E86DDAF9-C9A8-4586-B569-6131271B03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0" y="2350928"/>
            <a:ext cx="2484120" cy="2407920"/>
          </a:xfrm>
          <a:prstGeom prst="rect">
            <a:avLst/>
          </a:prstGeom>
        </p:spPr>
      </p:pic>
      <p:pic>
        <p:nvPicPr>
          <p:cNvPr id="15" name="Afbeelding 14" descr="Afbeelding met binnen, zitten, klein, keuken&#10;&#10;Automatisch gegenereerde beschrijving">
            <a:extLst>
              <a:ext uri="{FF2B5EF4-FFF2-40B4-BE49-F238E27FC236}">
                <a16:creationId xmlns:a16="http://schemas.microsoft.com/office/drawing/2014/main" id="{52B04DE9-21CD-4C06-84F7-4498B61D9D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224" y="3161665"/>
            <a:ext cx="3176394" cy="2448726"/>
          </a:xfrm>
          <a:prstGeom prst="rect">
            <a:avLst/>
          </a:prstGeom>
        </p:spPr>
      </p:pic>
      <p:pic>
        <p:nvPicPr>
          <p:cNvPr id="17" name="Afbeelding 16" descr="Afbeelding met camera&#10;&#10;Automatisch gegenereerde beschrijving">
            <a:extLst>
              <a:ext uri="{FF2B5EF4-FFF2-40B4-BE49-F238E27FC236}">
                <a16:creationId xmlns:a16="http://schemas.microsoft.com/office/drawing/2014/main" id="{5FC47DDF-F601-42E0-822E-F01D135A79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96" y="346393"/>
            <a:ext cx="2834640" cy="2377440"/>
          </a:xfrm>
          <a:prstGeom prst="rect">
            <a:avLst/>
          </a:prstGeom>
        </p:spPr>
      </p:pic>
      <p:pic>
        <p:nvPicPr>
          <p:cNvPr id="19" name="Afbeelding 18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246ADFE-09DB-4121-98CE-F62E0DA718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71" y="4496914"/>
            <a:ext cx="3025140" cy="2293620"/>
          </a:xfrm>
          <a:prstGeom prst="rect">
            <a:avLst/>
          </a:prstGeom>
        </p:spPr>
      </p:pic>
      <p:pic>
        <p:nvPicPr>
          <p:cNvPr id="21" name="Afbeelding 20" descr="Afbeelding met zitten, zwart, tafel, meter&#10;&#10;Automatisch gegenereerde beschrijving">
            <a:extLst>
              <a:ext uri="{FF2B5EF4-FFF2-40B4-BE49-F238E27FC236}">
                <a16:creationId xmlns:a16="http://schemas.microsoft.com/office/drawing/2014/main" id="{108D1AD0-88F8-47A8-AD9E-7F078F002D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20" y="5199043"/>
            <a:ext cx="2889920" cy="1591491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04894717-BC97-41E4-A8F4-493B4FF66E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532" y="5077935"/>
            <a:ext cx="3004784" cy="1591491"/>
          </a:xfrm>
          <a:prstGeom prst="rect">
            <a:avLst/>
          </a:prstGeom>
        </p:spPr>
      </p:pic>
      <p:pic>
        <p:nvPicPr>
          <p:cNvPr id="25" name="Afbeelding 24" descr="Afbeelding met object&#10;&#10;Automatisch gegenereerde beschrijving">
            <a:extLst>
              <a:ext uri="{FF2B5EF4-FFF2-40B4-BE49-F238E27FC236}">
                <a16:creationId xmlns:a16="http://schemas.microsoft.com/office/drawing/2014/main" id="{888CEA44-7CF1-4C47-BD46-E1E224A1B9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57" y="4419751"/>
            <a:ext cx="1181100" cy="2019300"/>
          </a:xfrm>
          <a:prstGeom prst="rect">
            <a:avLst/>
          </a:prstGeom>
        </p:spPr>
      </p:pic>
      <p:pic>
        <p:nvPicPr>
          <p:cNvPr id="27" name="Afbeelding 26" descr="Afbeelding met binnen, zitten, oven, klein&#10;&#10;Automatisch gegenereerde beschrijving">
            <a:extLst>
              <a:ext uri="{FF2B5EF4-FFF2-40B4-BE49-F238E27FC236}">
                <a16:creationId xmlns:a16="http://schemas.microsoft.com/office/drawing/2014/main" id="{39BB023A-B494-4E7F-B39B-346DA9648FA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5" t="50000" r="21094"/>
          <a:stretch/>
        </p:blipFill>
        <p:spPr>
          <a:xfrm>
            <a:off x="9522535" y="5331015"/>
            <a:ext cx="1817561" cy="8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3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E5D82-764D-4B05-8ECC-D8EC9A65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kostprijsberekening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6561EE-D6F6-485D-9973-0D928A447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7646640" cy="639762"/>
          </a:xfrm>
        </p:spPr>
        <p:txBody>
          <a:bodyPr>
            <a:normAutofit/>
          </a:bodyPr>
          <a:lstStyle/>
          <a:p>
            <a:r>
              <a:rPr lang="nl-NL" dirty="0"/>
              <a:t>Als vierde bepaal je met elkaar het interieur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D2EDAA8-2F72-4D9C-9AA4-7BEDE1E07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488" y="188640"/>
            <a:ext cx="1318260" cy="2286000"/>
          </a:xfrm>
          <a:prstGeom prst="rect">
            <a:avLst/>
          </a:prstGeom>
        </p:spPr>
      </p:pic>
      <p:pic>
        <p:nvPicPr>
          <p:cNvPr id="7" name="Afbeelding 6" descr="Afbeelding met binnen, kast, venster, klein&#10;&#10;Automatisch gegenereerde beschrijving">
            <a:extLst>
              <a:ext uri="{FF2B5EF4-FFF2-40B4-BE49-F238E27FC236}">
                <a16:creationId xmlns:a16="http://schemas.microsoft.com/office/drawing/2014/main" id="{D168B2D2-439B-4ACF-910A-23AD22456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38" y="1234991"/>
            <a:ext cx="7086600" cy="4792980"/>
          </a:xfrm>
          <a:prstGeom prst="rect">
            <a:avLst/>
          </a:prstGeom>
        </p:spPr>
      </p:pic>
      <p:pic>
        <p:nvPicPr>
          <p:cNvPr id="9" name="Afbeelding 8" descr="Afbeelding met binnen, plafond, keuken, kast&#10;&#10;Automatisch gegenereerde beschrijving">
            <a:extLst>
              <a:ext uri="{FF2B5EF4-FFF2-40B4-BE49-F238E27FC236}">
                <a16:creationId xmlns:a16="http://schemas.microsoft.com/office/drawing/2014/main" id="{ABFFF03D-875C-4B68-9CDE-F42683EFB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41" y="1234991"/>
            <a:ext cx="7040880" cy="4114800"/>
          </a:xfrm>
          <a:prstGeom prst="rect">
            <a:avLst/>
          </a:prstGeom>
        </p:spPr>
      </p:pic>
      <p:pic>
        <p:nvPicPr>
          <p:cNvPr id="11" name="Afbeelding 10" descr="Afbeelding met binnen, kast, venster, keuken&#10;&#10;Automatisch gegenereerde beschrijving">
            <a:extLst>
              <a:ext uri="{FF2B5EF4-FFF2-40B4-BE49-F238E27FC236}">
                <a16:creationId xmlns:a16="http://schemas.microsoft.com/office/drawing/2014/main" id="{15E24F36-CA15-4918-B2C1-7A551D8E5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7" y="1152446"/>
            <a:ext cx="7245231" cy="5003787"/>
          </a:xfrm>
          <a:prstGeom prst="rect">
            <a:avLst/>
          </a:prstGeom>
        </p:spPr>
      </p:pic>
      <p:pic>
        <p:nvPicPr>
          <p:cNvPr id="13" name="Afbeelding 12" descr="Afbeelding met plafond, binnen, levend, houten&#10;&#10;Automatisch gegenereerde beschrijving">
            <a:extLst>
              <a:ext uri="{FF2B5EF4-FFF2-40B4-BE49-F238E27FC236}">
                <a16:creationId xmlns:a16="http://schemas.microsoft.com/office/drawing/2014/main" id="{BE0A71D9-E7AF-4A1E-BF98-41D8040EB0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56" y="1141094"/>
            <a:ext cx="7251665" cy="2863969"/>
          </a:xfrm>
          <a:prstGeom prst="rect">
            <a:avLst/>
          </a:prstGeom>
        </p:spPr>
      </p:pic>
      <p:pic>
        <p:nvPicPr>
          <p:cNvPr id="15" name="Afbeelding 14" descr="Afbeelding met binnen, tafel, venster, keuken&#10;&#10;Automatisch gegenereerde beschrijving">
            <a:extLst>
              <a:ext uri="{FF2B5EF4-FFF2-40B4-BE49-F238E27FC236}">
                <a16:creationId xmlns:a16="http://schemas.microsoft.com/office/drawing/2014/main" id="{EDE5BC4C-FFF3-4AD9-9EA5-ADE00AE432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38" y="968289"/>
            <a:ext cx="7417305" cy="564708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B792165-2334-4722-9FB3-B5A780016B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370" y="2987572"/>
            <a:ext cx="2106740" cy="1823576"/>
          </a:xfrm>
          <a:prstGeom prst="rect">
            <a:avLst/>
          </a:prstGeom>
        </p:spPr>
      </p:pic>
      <p:pic>
        <p:nvPicPr>
          <p:cNvPr id="19" name="Afbeelding 18" descr="Afbeelding met binnen, object, gootsteen, klein&#10;&#10;Automatisch gegenereerde beschrijving">
            <a:extLst>
              <a:ext uri="{FF2B5EF4-FFF2-40B4-BE49-F238E27FC236}">
                <a16:creationId xmlns:a16="http://schemas.microsoft.com/office/drawing/2014/main" id="{04619EAB-BF80-44F7-959C-E28797D6BA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34" y="183430"/>
            <a:ext cx="3742694" cy="63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1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E5D82-764D-4B05-8ECC-D8EC9A658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kostprijsberekening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36561EE-D6F6-485D-9973-0D928A447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08" y="1340768"/>
            <a:ext cx="7646640" cy="639762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Na het verzamelen van materialen (ontwerp) bepaal je aan de hand van </a:t>
            </a:r>
            <a:r>
              <a:rPr lang="nl-NL" dirty="0" err="1"/>
              <a:t>PvE</a:t>
            </a:r>
            <a:r>
              <a:rPr lang="nl-NL" dirty="0"/>
              <a:t> de kostprijs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F90BD1E-4BA2-4F86-A1E2-66AC33366FB5}"/>
              </a:ext>
            </a:extLst>
          </p:cNvPr>
          <p:cNvSpPr txBox="1"/>
          <p:nvPr/>
        </p:nvSpPr>
        <p:spPr>
          <a:xfrm>
            <a:off x="9912424" y="242024"/>
            <a:ext cx="20882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Montage prijs is</a:t>
            </a:r>
          </a:p>
          <a:p>
            <a:pPr algn="ctr"/>
            <a:r>
              <a:rPr lang="nl-NL" sz="3200" dirty="0">
                <a:solidFill>
                  <a:schemeClr val="bg1"/>
                </a:solidFill>
              </a:rPr>
              <a:t>55 Euro per uur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84F10FF-8D7A-4CA7-9D94-6E3D571C64EC}"/>
              </a:ext>
            </a:extLst>
          </p:cNvPr>
          <p:cNvSpPr txBox="1"/>
          <p:nvPr/>
        </p:nvSpPr>
        <p:spPr>
          <a:xfrm>
            <a:off x="9936063" y="2008129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bg1"/>
                </a:solidFill>
              </a:rPr>
              <a:t>Kostprijs</a:t>
            </a:r>
          </a:p>
          <a:p>
            <a:pPr algn="ctr"/>
            <a:r>
              <a:rPr lang="nl-NL" sz="2400" dirty="0">
                <a:solidFill>
                  <a:schemeClr val="bg1"/>
                </a:solidFill>
              </a:rPr>
              <a:t>Netto/netto</a:t>
            </a:r>
          </a:p>
          <a:p>
            <a:pPr algn="ctr"/>
            <a:r>
              <a:rPr lang="nl-NL" sz="2400" dirty="0">
                <a:solidFill>
                  <a:schemeClr val="bg1"/>
                </a:solidFill>
              </a:rPr>
              <a:t>Incl. BTW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5170709-DA7D-4387-8A63-289BB77A0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82" y="2132856"/>
            <a:ext cx="9240663" cy="3774885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60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D56B0-DA33-480F-88DC-7A8B9933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E6F99C-D088-4AC4-8E33-B3BF6326C0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A3EF6B-864A-4D1D-8D02-B0A2001339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77D265-7629-412B-BE3E-E2E720A551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2840485-31A3-4DAC-80D0-369AABD93B7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669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F19F45-8D03-4597-961B-7026D38C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Succes met de 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E2E46D-22AE-44A9-9B4E-56430D98D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6D96CC-A45B-48C2-8DBB-40191B2FA5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19A17A3-B974-406A-B3FC-12DE5AD07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5C9EE05-4E4F-40A2-87AE-9ABA2B6A705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586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Aangepast 2">
      <a:dk1>
        <a:srgbClr val="DE0000"/>
      </a:dk1>
      <a:lt1>
        <a:sysClr val="window" lastClr="FFFFFF"/>
      </a:lt1>
      <a:dk2>
        <a:srgbClr val="003782"/>
      </a:dk2>
      <a:lt2>
        <a:srgbClr val="FFFFFF"/>
      </a:lt2>
      <a:accent1>
        <a:srgbClr val="003782"/>
      </a:accent1>
      <a:accent2>
        <a:srgbClr val="FFFFFF"/>
      </a:accent2>
      <a:accent3>
        <a:srgbClr val="02AE0A"/>
      </a:accent3>
      <a:accent4>
        <a:srgbClr val="BFBFBF"/>
      </a:accent4>
      <a:accent5>
        <a:srgbClr val="DE0000"/>
      </a:accent5>
      <a:accent6>
        <a:srgbClr val="003782"/>
      </a:accent6>
      <a:hlink>
        <a:srgbClr val="DE0000"/>
      </a:hlink>
      <a:folHlink>
        <a:srgbClr val="6F0000"/>
      </a:folHlink>
    </a:clrScheme>
    <a:fontScheme name="Aangepast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8DC45E2469409A6C518397AAC362" ma:contentTypeVersion="10" ma:contentTypeDescription="Een nieuw document maken." ma:contentTypeScope="" ma:versionID="7995a51c6ec87330ae0ad9f06a8c2e69">
  <xsd:schema xmlns:xsd="http://www.w3.org/2001/XMLSchema" xmlns:xs="http://www.w3.org/2001/XMLSchema" xmlns:p="http://schemas.microsoft.com/office/2006/metadata/properties" xmlns:ns2="95eb623b-9cff-4c52-9bb1-b9cdb43f5741" xmlns:ns3="21967813-4182-48c5-994d-586363d5d124" targetNamespace="http://schemas.microsoft.com/office/2006/metadata/properties" ma:root="true" ma:fieldsID="87956c11d2c68a075473d88ab87deb2f" ns2:_="" ns3:_="">
    <xsd:import namespace="95eb623b-9cff-4c52-9bb1-b9cdb43f5741"/>
    <xsd:import namespace="21967813-4182-48c5-994d-586363d5d1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b623b-9cff-4c52-9bb1-b9cdb43f57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67813-4182-48c5-994d-586363d5d12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DBA2C6C-3650-482D-8F58-CE65CF268D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ABB80B-11A4-4B56-AB3C-C1582F5389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b623b-9cff-4c52-9bb1-b9cdb43f5741"/>
    <ds:schemaRef ds:uri="21967813-4182-48c5-994d-586363d5d1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ED6833-9B3A-407F-AB52-A41E476E2C7F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Breedbeeld</PresentationFormat>
  <Paragraphs>26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</vt:lpstr>
      <vt:lpstr>Office-thema</vt:lpstr>
      <vt:lpstr>Interdisciplinair project Bouwkunde en Installatie en elektro</vt:lpstr>
      <vt:lpstr>Opdracht kostprijsberekening</vt:lpstr>
      <vt:lpstr>Opdracht kostprijsberekening</vt:lpstr>
      <vt:lpstr>Opdracht kostprijsberekening</vt:lpstr>
      <vt:lpstr>Opdracht kostprijsberekening</vt:lpstr>
      <vt:lpstr>Opdracht kostprijsberekening</vt:lpstr>
      <vt:lpstr>Vragen?</vt:lpstr>
      <vt:lpstr>Succes met de 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Susanne van der Weerd [Open Communicatiebureau]</dc:creator>
  <cp:lastModifiedBy>Boomgaarden, Richard</cp:lastModifiedBy>
  <cp:revision>175</cp:revision>
  <dcterms:created xsi:type="dcterms:W3CDTF">2015-01-29T13:33:39Z</dcterms:created>
  <dcterms:modified xsi:type="dcterms:W3CDTF">2020-01-10T14:59:50Z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0x01010069F78DC45E2469409A6C518397AAC362</vt:lpwstr>
  </property>
  <property fmtid="{D5CDD505-2E9C-101B-9397-08002B2CF9AE}" pid="3" name="Doelgroep">
    <vt:lpwstr>21;#M|e66a57c0-e6da-468d-8545-d795d6560c50;#28;# T|58f027f2-e0c1-4583-82cb-9025198c6c39;#22;# C|c096954e-f73a-482e-b18a-f7f547bb43c6;#27;# D|afde45da-4f88-4790-9e34-46e780db8f2e</vt:lpwstr>
  </property>
  <property fmtid="{D5CDD505-2E9C-101B-9397-08002B2CF9AE}" pid="4" name="Wv_Department_Service_Short">
    <vt:lpwstr>35;#Dienst MCV|57e0ce33-c2bb-4d73-85b7-5acebbb23b56</vt:lpwstr>
  </property>
</Properties>
</file>